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8" r:id="rId6"/>
    <p:sldId id="307" r:id="rId7"/>
    <p:sldId id="308" r:id="rId8"/>
    <p:sldId id="310" r:id="rId9"/>
    <p:sldId id="311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97490-8CE1-4B56-8DC5-9875773CF11A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CF294-DC2F-4DDD-8766-07FE3A3B3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75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87" y="1206231"/>
            <a:ext cx="9577387" cy="2390410"/>
          </a:xfrm>
        </p:spPr>
        <p:txBody>
          <a:bodyPr anchor="b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занятия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1271588" y="3716338"/>
            <a:ext cx="9577387" cy="10696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Занятие №</a:t>
            </a:r>
          </a:p>
        </p:txBody>
      </p:sp>
      <p:grpSp>
        <p:nvGrpSpPr>
          <p:cNvPr id="100" name="Группа 99"/>
          <p:cNvGrpSpPr/>
          <p:nvPr userDrawn="1"/>
        </p:nvGrpSpPr>
        <p:grpSpPr>
          <a:xfrm>
            <a:off x="-144087" y="-782639"/>
            <a:ext cx="13101520" cy="7640639"/>
            <a:chOff x="157279" y="-1903690"/>
            <a:chExt cx="27678889" cy="16141974"/>
          </a:xfrm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ED941D02-2D8E-CF4F-A04B-0E325170D99D}"/>
                </a:ext>
              </a:extLst>
            </p:cNvPr>
            <p:cNvSpPr/>
            <p:nvPr/>
          </p:nvSpPr>
          <p:spPr>
            <a:xfrm rot="8100000">
              <a:off x="13785202" y="404174"/>
              <a:ext cx="1040694" cy="104069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95B0F79-C1A2-5D4B-BD3A-D3BCB4CB5525}"/>
                </a:ext>
              </a:extLst>
            </p:cNvPr>
            <p:cNvSpPr/>
            <p:nvPr/>
          </p:nvSpPr>
          <p:spPr>
            <a:xfrm rot="8100000">
              <a:off x="17562566" y="-1903690"/>
              <a:ext cx="3397703" cy="339770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35F49C68-5DDA-564E-9187-CF5F0242E532}"/>
                </a:ext>
              </a:extLst>
            </p:cNvPr>
            <p:cNvSpPr/>
            <p:nvPr/>
          </p:nvSpPr>
          <p:spPr>
            <a:xfrm rot="8100000">
              <a:off x="22359129" y="3531461"/>
              <a:ext cx="5477039" cy="547703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68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7318F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1544341F-E63B-D14C-9DDE-1CCCCCD7C9EA}"/>
                </a:ext>
              </a:extLst>
            </p:cNvPr>
            <p:cNvSpPr/>
            <p:nvPr/>
          </p:nvSpPr>
          <p:spPr>
            <a:xfrm rot="8100000">
              <a:off x="15651463" y="10060781"/>
              <a:ext cx="2785073" cy="27850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83D726B3-5192-7845-A888-A8577E823D69}"/>
                </a:ext>
              </a:extLst>
            </p:cNvPr>
            <p:cNvSpPr/>
            <p:nvPr/>
          </p:nvSpPr>
          <p:spPr>
            <a:xfrm rot="8100000">
              <a:off x="21441134" y="10796586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794E5F0-BA0B-7A4C-9160-27112656D4F9}"/>
                </a:ext>
              </a:extLst>
            </p:cNvPr>
            <p:cNvSpPr/>
            <p:nvPr/>
          </p:nvSpPr>
          <p:spPr>
            <a:xfrm rot="8100000">
              <a:off x="12869666" y="1054949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A5D01F2D-B34E-0940-BEBC-5C71FD55FD86}"/>
                </a:ext>
              </a:extLst>
            </p:cNvPr>
            <p:cNvSpPr/>
            <p:nvPr/>
          </p:nvSpPr>
          <p:spPr>
            <a:xfrm rot="8100000">
              <a:off x="10623200" y="3099267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4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78D8E902-FB68-AE40-B1CA-340F63922FA1}"/>
                </a:ext>
              </a:extLst>
            </p:cNvPr>
            <p:cNvSpPr/>
            <p:nvPr/>
          </p:nvSpPr>
          <p:spPr>
            <a:xfrm rot="8100000">
              <a:off x="21695984" y="9175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65E7B90A-6AF9-5E47-A4D6-E9B26F850A07}"/>
                </a:ext>
              </a:extLst>
            </p:cNvPr>
            <p:cNvSpPr/>
            <p:nvPr/>
          </p:nvSpPr>
          <p:spPr>
            <a:xfrm rot="8100000">
              <a:off x="8140667" y="-896347"/>
              <a:ext cx="2169973" cy="21699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2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C5185D3C-02AF-6347-BA73-D3B681619429}"/>
                </a:ext>
              </a:extLst>
            </p:cNvPr>
            <p:cNvSpPr/>
            <p:nvPr/>
          </p:nvSpPr>
          <p:spPr>
            <a:xfrm rot="8100000">
              <a:off x="7838208" y="9406215"/>
              <a:ext cx="3118688" cy="3118688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5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C0740C42-A66F-614D-B24B-DE251F75DE61}"/>
                </a:ext>
              </a:extLst>
            </p:cNvPr>
            <p:cNvSpPr/>
            <p:nvPr/>
          </p:nvSpPr>
          <p:spPr>
            <a:xfrm rot="8100000">
              <a:off x="20957903" y="131937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40157A04-85B5-4343-AF83-97C324A4FFE7}"/>
                </a:ext>
              </a:extLst>
            </p:cNvPr>
            <p:cNvSpPr/>
            <p:nvPr/>
          </p:nvSpPr>
          <p:spPr>
            <a:xfrm rot="8100000">
              <a:off x="157279" y="741473"/>
              <a:ext cx="1461067" cy="1461067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48F24C7A-433F-D249-BF39-4C5778CD04D7}"/>
                </a:ext>
              </a:extLst>
            </p:cNvPr>
            <p:cNvSpPr/>
            <p:nvPr/>
          </p:nvSpPr>
          <p:spPr>
            <a:xfrm>
              <a:off x="12181287" y="1723043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08DD49C-257B-D445-B489-266D1212F314}"/>
                </a:ext>
              </a:extLst>
            </p:cNvPr>
            <p:cNvSpPr/>
            <p:nvPr/>
          </p:nvSpPr>
          <p:spPr>
            <a:xfrm>
              <a:off x="23450866" y="-169926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075FEF58-2DB0-9C4C-9F90-5F8960A3B07D}"/>
                </a:ext>
              </a:extLst>
            </p:cNvPr>
            <p:cNvSpPr/>
            <p:nvPr/>
          </p:nvSpPr>
          <p:spPr>
            <a:xfrm>
              <a:off x="5170887" y="463738"/>
              <a:ext cx="472041" cy="472041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0E7F592C-BFA1-E547-8448-86FC9458EA31}"/>
                </a:ext>
              </a:extLst>
            </p:cNvPr>
            <p:cNvSpPr/>
            <p:nvPr/>
          </p:nvSpPr>
          <p:spPr>
            <a:xfrm>
              <a:off x="23466908" y="10433906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3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8233DEE-2E18-6749-93B5-196EFD35E574}"/>
                </a:ext>
              </a:extLst>
            </p:cNvPr>
            <p:cNvSpPr/>
            <p:nvPr/>
          </p:nvSpPr>
          <p:spPr>
            <a:xfrm>
              <a:off x="5427561" y="11187885"/>
              <a:ext cx="472041" cy="472041"/>
            </a:xfrm>
            <a:prstGeom prst="ellipse">
              <a:avLst/>
            </a:prstGeom>
            <a:solidFill>
              <a:schemeClr val="accent3">
                <a:alpha val="2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DE6C5B02-C90D-9B47-8877-A0F5A9BDD693}"/>
                </a:ext>
              </a:extLst>
            </p:cNvPr>
            <p:cNvSpPr/>
            <p:nvPr/>
          </p:nvSpPr>
          <p:spPr>
            <a:xfrm>
              <a:off x="11810569" y="12533783"/>
              <a:ext cx="400110" cy="400110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E347825D-90E8-6445-81D4-455FB0B7B471}"/>
                </a:ext>
              </a:extLst>
            </p:cNvPr>
            <p:cNvSpPr/>
            <p:nvPr/>
          </p:nvSpPr>
          <p:spPr>
            <a:xfrm>
              <a:off x="19261418" y="12057493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4EE841-8B28-E341-8A6D-4928C2C36CBA}"/>
                </a:ext>
              </a:extLst>
            </p:cNvPr>
            <p:cNvSpPr/>
            <p:nvPr/>
          </p:nvSpPr>
          <p:spPr>
            <a:xfrm rot="8100000">
              <a:off x="440171" y="9711379"/>
              <a:ext cx="769484" cy="76948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accent3">
                <a:alpha val="1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253" y="2342369"/>
              <a:ext cx="1504289" cy="1891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182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 и код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15938" y="1736725"/>
            <a:ext cx="5503862" cy="44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2"/>
          <p:cNvSpPr>
            <a:spLocks noGrp="1"/>
          </p:cNvSpPr>
          <p:nvPr>
            <p:ph idx="14" hasCustomPrompt="1"/>
          </p:nvPr>
        </p:nvSpPr>
        <p:spPr>
          <a:xfrm>
            <a:off x="6172199" y="1736725"/>
            <a:ext cx="5540375" cy="4440238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 baseline="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ru-RU" dirty="0"/>
              <a:t>Код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82891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936" y="152400"/>
            <a:ext cx="11196637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48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4816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5403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40375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824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79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799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938" y="152400"/>
            <a:ext cx="442645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7" y="740780"/>
            <a:ext cx="6529387" cy="53359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15938" y="1752599"/>
            <a:ext cx="4426452" cy="43241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6F39AC-E685-4A3B-BA29-8D6D2E0E49F3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200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938" y="152400"/>
            <a:ext cx="4750542" cy="1584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567422" y="987425"/>
            <a:ext cx="6145151" cy="50198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15937" y="1736725"/>
            <a:ext cx="4750543" cy="427053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6F39AC-E685-4A3B-BA29-8D6D2E0E49F3}" type="datetimeFigureOut">
              <a:rPr lang="ru-RU" smtClean="0"/>
              <a:t>01.02.2022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169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ий слайд"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Группа 99"/>
          <p:cNvGrpSpPr/>
          <p:nvPr userDrawn="1"/>
        </p:nvGrpSpPr>
        <p:grpSpPr>
          <a:xfrm>
            <a:off x="-398730" y="-433145"/>
            <a:ext cx="11388975" cy="7025601"/>
            <a:chOff x="157279" y="-896347"/>
            <a:chExt cx="24060886" cy="14842617"/>
          </a:xfrm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ED941D02-2D8E-CF4F-A04B-0E325170D99D}"/>
                </a:ext>
              </a:extLst>
            </p:cNvPr>
            <p:cNvSpPr/>
            <p:nvPr/>
          </p:nvSpPr>
          <p:spPr>
            <a:xfrm rot="8100000">
              <a:off x="13785202" y="404174"/>
              <a:ext cx="1040694" cy="104069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95B0F79-C1A2-5D4B-BD3A-D3BCB4CB5525}"/>
                </a:ext>
              </a:extLst>
            </p:cNvPr>
            <p:cNvSpPr/>
            <p:nvPr/>
          </p:nvSpPr>
          <p:spPr>
            <a:xfrm rot="8100000">
              <a:off x="16432226" y="-226848"/>
              <a:ext cx="3397703" cy="339770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35F49C68-5DDA-564E-9187-CF5F0242E532}"/>
                </a:ext>
              </a:extLst>
            </p:cNvPr>
            <p:cNvSpPr/>
            <p:nvPr/>
          </p:nvSpPr>
          <p:spPr>
            <a:xfrm rot="8100000">
              <a:off x="18741125" y="3550537"/>
              <a:ext cx="5477040" cy="5477040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68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7318F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1544341F-E63B-D14C-9DDE-1CCCCCD7C9EA}"/>
                </a:ext>
              </a:extLst>
            </p:cNvPr>
            <p:cNvSpPr/>
            <p:nvPr/>
          </p:nvSpPr>
          <p:spPr>
            <a:xfrm rot="8100000">
              <a:off x="15436860" y="8062027"/>
              <a:ext cx="2785073" cy="27850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83D726B3-5192-7845-A888-A8577E823D69}"/>
                </a:ext>
              </a:extLst>
            </p:cNvPr>
            <p:cNvSpPr/>
            <p:nvPr/>
          </p:nvSpPr>
          <p:spPr>
            <a:xfrm rot="8100000">
              <a:off x="21441134" y="10796586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794E5F0-BA0B-7A4C-9160-27112656D4F9}"/>
                </a:ext>
              </a:extLst>
            </p:cNvPr>
            <p:cNvSpPr/>
            <p:nvPr/>
          </p:nvSpPr>
          <p:spPr>
            <a:xfrm rot="8100000">
              <a:off x="12869666" y="1054949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A5D01F2D-B34E-0940-BEBC-5C71FD55FD86}"/>
                </a:ext>
              </a:extLst>
            </p:cNvPr>
            <p:cNvSpPr/>
            <p:nvPr/>
          </p:nvSpPr>
          <p:spPr>
            <a:xfrm rot="8100000">
              <a:off x="12353849" y="5568846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4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78D8E902-FB68-AE40-B1CA-340F63922FA1}"/>
                </a:ext>
              </a:extLst>
            </p:cNvPr>
            <p:cNvSpPr/>
            <p:nvPr/>
          </p:nvSpPr>
          <p:spPr>
            <a:xfrm rot="8100000">
              <a:off x="21695984" y="9175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65E7B90A-6AF9-5E47-A4D6-E9B26F850A07}"/>
                </a:ext>
              </a:extLst>
            </p:cNvPr>
            <p:cNvSpPr/>
            <p:nvPr/>
          </p:nvSpPr>
          <p:spPr>
            <a:xfrm rot="8100000">
              <a:off x="8140667" y="-896347"/>
              <a:ext cx="2169973" cy="21699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2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C5185D3C-02AF-6347-BA73-D3B681619429}"/>
                </a:ext>
              </a:extLst>
            </p:cNvPr>
            <p:cNvSpPr/>
            <p:nvPr/>
          </p:nvSpPr>
          <p:spPr>
            <a:xfrm rot="8100000">
              <a:off x="7838208" y="9406215"/>
              <a:ext cx="3118688" cy="3118688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5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C0740C42-A66F-614D-B24B-DE251F75DE61}"/>
                </a:ext>
              </a:extLst>
            </p:cNvPr>
            <p:cNvSpPr/>
            <p:nvPr/>
          </p:nvSpPr>
          <p:spPr>
            <a:xfrm rot="8100000">
              <a:off x="19539619" y="12901701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40157A04-85B5-4343-AF83-97C324A4FFE7}"/>
                </a:ext>
              </a:extLst>
            </p:cNvPr>
            <p:cNvSpPr/>
            <p:nvPr/>
          </p:nvSpPr>
          <p:spPr>
            <a:xfrm rot="8100000">
              <a:off x="157279" y="741473"/>
              <a:ext cx="1461067" cy="1461067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48F24C7A-433F-D249-BF39-4C5778CD04D7}"/>
                </a:ext>
              </a:extLst>
            </p:cNvPr>
            <p:cNvSpPr/>
            <p:nvPr/>
          </p:nvSpPr>
          <p:spPr>
            <a:xfrm>
              <a:off x="12181287" y="1723043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08DD49C-257B-D445-B489-266D1212F314}"/>
                </a:ext>
              </a:extLst>
            </p:cNvPr>
            <p:cNvSpPr/>
            <p:nvPr/>
          </p:nvSpPr>
          <p:spPr>
            <a:xfrm>
              <a:off x="23450866" y="-169926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075FEF58-2DB0-9C4C-9F90-5F8960A3B07D}"/>
                </a:ext>
              </a:extLst>
            </p:cNvPr>
            <p:cNvSpPr/>
            <p:nvPr/>
          </p:nvSpPr>
          <p:spPr>
            <a:xfrm>
              <a:off x="5170887" y="463738"/>
              <a:ext cx="472041" cy="472041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0E7F592C-BFA1-E547-8448-86FC9458EA31}"/>
                </a:ext>
              </a:extLst>
            </p:cNvPr>
            <p:cNvSpPr/>
            <p:nvPr/>
          </p:nvSpPr>
          <p:spPr>
            <a:xfrm>
              <a:off x="23466908" y="10433906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3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8233DEE-2E18-6749-93B5-196EFD35E574}"/>
                </a:ext>
              </a:extLst>
            </p:cNvPr>
            <p:cNvSpPr/>
            <p:nvPr/>
          </p:nvSpPr>
          <p:spPr>
            <a:xfrm>
              <a:off x="5427561" y="11187885"/>
              <a:ext cx="472041" cy="472041"/>
            </a:xfrm>
            <a:prstGeom prst="ellipse">
              <a:avLst/>
            </a:prstGeom>
            <a:solidFill>
              <a:schemeClr val="accent3">
                <a:alpha val="2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DE6C5B02-C90D-9B47-8877-A0F5A9BDD693}"/>
                </a:ext>
              </a:extLst>
            </p:cNvPr>
            <p:cNvSpPr/>
            <p:nvPr/>
          </p:nvSpPr>
          <p:spPr>
            <a:xfrm>
              <a:off x="11810569" y="12533783"/>
              <a:ext cx="400110" cy="400110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E347825D-90E8-6445-81D4-455FB0B7B471}"/>
                </a:ext>
              </a:extLst>
            </p:cNvPr>
            <p:cNvSpPr/>
            <p:nvPr/>
          </p:nvSpPr>
          <p:spPr>
            <a:xfrm>
              <a:off x="17895056" y="11659927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4EE841-8B28-E341-8A6D-4928C2C36CBA}"/>
                </a:ext>
              </a:extLst>
            </p:cNvPr>
            <p:cNvSpPr/>
            <p:nvPr/>
          </p:nvSpPr>
          <p:spPr>
            <a:xfrm rot="8100000">
              <a:off x="440171" y="9711379"/>
              <a:ext cx="769484" cy="76948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accent3">
                <a:alpha val="1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0790" y="4397719"/>
              <a:ext cx="3470329" cy="4362593"/>
            </a:xfrm>
            <a:prstGeom prst="rect">
              <a:avLst/>
            </a:prstGeom>
          </p:spPr>
        </p:pic>
      </p:grp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4903788" y="2524125"/>
            <a:ext cx="5368925" cy="17510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11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657229" y="195322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32997" y="195322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591944" y="195322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067711" y="195322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543479" y="195322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657229" y="342900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132997" y="342900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5591944" y="342900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067711" y="342900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543479" y="3429000"/>
            <a:ext cx="1223963" cy="1223963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978200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рисунком"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87" y="1206231"/>
            <a:ext cx="6489857" cy="2390410"/>
          </a:xfrm>
        </p:spPr>
        <p:txBody>
          <a:bodyPr anchor="b" anchorCtr="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занятия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1271589" y="3716338"/>
            <a:ext cx="6489856" cy="1069671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Занятие №</a:t>
            </a:r>
          </a:p>
        </p:txBody>
      </p:sp>
      <p:grpSp>
        <p:nvGrpSpPr>
          <p:cNvPr id="100" name="Группа 99"/>
          <p:cNvGrpSpPr/>
          <p:nvPr userDrawn="1"/>
        </p:nvGrpSpPr>
        <p:grpSpPr>
          <a:xfrm>
            <a:off x="-144087" y="-782639"/>
            <a:ext cx="13101520" cy="7640639"/>
            <a:chOff x="157279" y="-1903690"/>
            <a:chExt cx="27678889" cy="16141974"/>
          </a:xfrm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ED941D02-2D8E-CF4F-A04B-0E325170D99D}"/>
                </a:ext>
              </a:extLst>
            </p:cNvPr>
            <p:cNvSpPr/>
            <p:nvPr/>
          </p:nvSpPr>
          <p:spPr>
            <a:xfrm rot="8100000">
              <a:off x="13785202" y="404174"/>
              <a:ext cx="1040694" cy="104069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95B0F79-C1A2-5D4B-BD3A-D3BCB4CB5525}"/>
                </a:ext>
              </a:extLst>
            </p:cNvPr>
            <p:cNvSpPr/>
            <p:nvPr/>
          </p:nvSpPr>
          <p:spPr>
            <a:xfrm rot="8100000">
              <a:off x="17562566" y="-1903690"/>
              <a:ext cx="3397703" cy="339770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35F49C68-5DDA-564E-9187-CF5F0242E532}"/>
                </a:ext>
              </a:extLst>
            </p:cNvPr>
            <p:cNvSpPr/>
            <p:nvPr/>
          </p:nvSpPr>
          <p:spPr>
            <a:xfrm rot="8100000">
              <a:off x="22359129" y="3531461"/>
              <a:ext cx="5477039" cy="547703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68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7318F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1544341F-E63B-D14C-9DDE-1CCCCCD7C9EA}"/>
                </a:ext>
              </a:extLst>
            </p:cNvPr>
            <p:cNvSpPr/>
            <p:nvPr/>
          </p:nvSpPr>
          <p:spPr>
            <a:xfrm rot="8100000">
              <a:off x="15651463" y="10060781"/>
              <a:ext cx="2785073" cy="27850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83D726B3-5192-7845-A888-A8577E823D69}"/>
                </a:ext>
              </a:extLst>
            </p:cNvPr>
            <p:cNvSpPr/>
            <p:nvPr/>
          </p:nvSpPr>
          <p:spPr>
            <a:xfrm rot="8100000">
              <a:off x="21441134" y="10796586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794E5F0-BA0B-7A4C-9160-27112656D4F9}"/>
                </a:ext>
              </a:extLst>
            </p:cNvPr>
            <p:cNvSpPr/>
            <p:nvPr/>
          </p:nvSpPr>
          <p:spPr>
            <a:xfrm rot="8100000">
              <a:off x="12869666" y="1054949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A5D01F2D-B34E-0940-BEBC-5C71FD55FD86}"/>
                </a:ext>
              </a:extLst>
            </p:cNvPr>
            <p:cNvSpPr/>
            <p:nvPr/>
          </p:nvSpPr>
          <p:spPr>
            <a:xfrm rot="8100000">
              <a:off x="10623200" y="3099267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4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78D8E902-FB68-AE40-B1CA-340F63922FA1}"/>
                </a:ext>
              </a:extLst>
            </p:cNvPr>
            <p:cNvSpPr/>
            <p:nvPr/>
          </p:nvSpPr>
          <p:spPr>
            <a:xfrm rot="8100000">
              <a:off x="21695984" y="9175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65E7B90A-6AF9-5E47-A4D6-E9B26F850A07}"/>
                </a:ext>
              </a:extLst>
            </p:cNvPr>
            <p:cNvSpPr/>
            <p:nvPr/>
          </p:nvSpPr>
          <p:spPr>
            <a:xfrm rot="8100000">
              <a:off x="8140667" y="-896347"/>
              <a:ext cx="2169973" cy="21699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2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C5185D3C-02AF-6347-BA73-D3B681619429}"/>
                </a:ext>
              </a:extLst>
            </p:cNvPr>
            <p:cNvSpPr/>
            <p:nvPr/>
          </p:nvSpPr>
          <p:spPr>
            <a:xfrm rot="8100000">
              <a:off x="7838208" y="9406215"/>
              <a:ext cx="3118688" cy="3118688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5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C0740C42-A66F-614D-B24B-DE251F75DE61}"/>
                </a:ext>
              </a:extLst>
            </p:cNvPr>
            <p:cNvSpPr/>
            <p:nvPr/>
          </p:nvSpPr>
          <p:spPr>
            <a:xfrm rot="8100000">
              <a:off x="20957903" y="131937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40157A04-85B5-4343-AF83-97C324A4FFE7}"/>
                </a:ext>
              </a:extLst>
            </p:cNvPr>
            <p:cNvSpPr/>
            <p:nvPr/>
          </p:nvSpPr>
          <p:spPr>
            <a:xfrm rot="8100000">
              <a:off x="157279" y="741473"/>
              <a:ext cx="1461067" cy="1461067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48F24C7A-433F-D249-BF39-4C5778CD04D7}"/>
                </a:ext>
              </a:extLst>
            </p:cNvPr>
            <p:cNvSpPr/>
            <p:nvPr/>
          </p:nvSpPr>
          <p:spPr>
            <a:xfrm>
              <a:off x="12181287" y="1723043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08DD49C-257B-D445-B489-266D1212F314}"/>
                </a:ext>
              </a:extLst>
            </p:cNvPr>
            <p:cNvSpPr/>
            <p:nvPr/>
          </p:nvSpPr>
          <p:spPr>
            <a:xfrm>
              <a:off x="23450866" y="-169926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075FEF58-2DB0-9C4C-9F90-5F8960A3B07D}"/>
                </a:ext>
              </a:extLst>
            </p:cNvPr>
            <p:cNvSpPr/>
            <p:nvPr/>
          </p:nvSpPr>
          <p:spPr>
            <a:xfrm>
              <a:off x="5170887" y="463738"/>
              <a:ext cx="472041" cy="472041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0E7F592C-BFA1-E547-8448-86FC9458EA31}"/>
                </a:ext>
              </a:extLst>
            </p:cNvPr>
            <p:cNvSpPr/>
            <p:nvPr/>
          </p:nvSpPr>
          <p:spPr>
            <a:xfrm>
              <a:off x="23466908" y="10433906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3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8233DEE-2E18-6749-93B5-196EFD35E574}"/>
                </a:ext>
              </a:extLst>
            </p:cNvPr>
            <p:cNvSpPr/>
            <p:nvPr/>
          </p:nvSpPr>
          <p:spPr>
            <a:xfrm>
              <a:off x="5427561" y="11187885"/>
              <a:ext cx="472041" cy="472041"/>
            </a:xfrm>
            <a:prstGeom prst="ellipse">
              <a:avLst/>
            </a:prstGeom>
            <a:solidFill>
              <a:schemeClr val="accent3">
                <a:alpha val="2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DE6C5B02-C90D-9B47-8877-A0F5A9BDD693}"/>
                </a:ext>
              </a:extLst>
            </p:cNvPr>
            <p:cNvSpPr/>
            <p:nvPr/>
          </p:nvSpPr>
          <p:spPr>
            <a:xfrm>
              <a:off x="11810569" y="12533783"/>
              <a:ext cx="400110" cy="400110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E347825D-90E8-6445-81D4-455FB0B7B471}"/>
                </a:ext>
              </a:extLst>
            </p:cNvPr>
            <p:cNvSpPr/>
            <p:nvPr/>
          </p:nvSpPr>
          <p:spPr>
            <a:xfrm>
              <a:off x="19261418" y="12057493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4EE841-8B28-E341-8A6D-4928C2C36CBA}"/>
                </a:ext>
              </a:extLst>
            </p:cNvPr>
            <p:cNvSpPr/>
            <p:nvPr/>
          </p:nvSpPr>
          <p:spPr>
            <a:xfrm rot="8100000">
              <a:off x="440171" y="9711379"/>
              <a:ext cx="769484" cy="76948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accent3">
                <a:alpha val="1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253" y="2342369"/>
              <a:ext cx="1504289" cy="1891060"/>
            </a:xfrm>
            <a:prstGeom prst="rect">
              <a:avLst/>
            </a:prstGeom>
          </p:spPr>
        </p:pic>
      </p:grp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>
          <a:xfrm>
            <a:off x="7943849" y="1206499"/>
            <a:ext cx="3161281" cy="3579509"/>
          </a:xfr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759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588" y="1709738"/>
            <a:ext cx="9577387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588" y="4589463"/>
            <a:ext cx="9577387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20745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bg>
      <p:bgPr>
        <a:gradFill flip="none" rotWithShape="1">
          <a:gsLst>
            <a:gs pos="0">
              <a:schemeClr val="tx2"/>
            </a:gs>
            <a:gs pos="100000">
              <a:schemeClr val="tx2">
                <a:lumMod val="60000"/>
                <a:lumOff val="4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71587" y="1206231"/>
            <a:ext cx="9577387" cy="2390410"/>
          </a:xfrm>
        </p:spPr>
        <p:txBody>
          <a:bodyPr anchor="b" anchorCtr="0"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Подраздел темы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1271588" y="3716338"/>
            <a:ext cx="9577387" cy="1069671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grpSp>
        <p:nvGrpSpPr>
          <p:cNvPr id="100" name="Группа 99"/>
          <p:cNvGrpSpPr/>
          <p:nvPr userDrawn="1"/>
        </p:nvGrpSpPr>
        <p:grpSpPr>
          <a:xfrm>
            <a:off x="-144087" y="-782639"/>
            <a:ext cx="13101520" cy="7640639"/>
            <a:chOff x="157279" y="-1903690"/>
            <a:chExt cx="27678889" cy="16141974"/>
          </a:xfrm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ED941D02-2D8E-CF4F-A04B-0E325170D99D}"/>
                </a:ext>
              </a:extLst>
            </p:cNvPr>
            <p:cNvSpPr/>
            <p:nvPr/>
          </p:nvSpPr>
          <p:spPr>
            <a:xfrm rot="8100000">
              <a:off x="13785202" y="404174"/>
              <a:ext cx="1040694" cy="104069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95B0F79-C1A2-5D4B-BD3A-D3BCB4CB5525}"/>
                </a:ext>
              </a:extLst>
            </p:cNvPr>
            <p:cNvSpPr/>
            <p:nvPr/>
          </p:nvSpPr>
          <p:spPr>
            <a:xfrm rot="8100000">
              <a:off x="17562566" y="-1903690"/>
              <a:ext cx="3397703" cy="339770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35F49C68-5DDA-564E-9187-CF5F0242E532}"/>
                </a:ext>
              </a:extLst>
            </p:cNvPr>
            <p:cNvSpPr/>
            <p:nvPr/>
          </p:nvSpPr>
          <p:spPr>
            <a:xfrm rot="8100000">
              <a:off x="22359129" y="3531461"/>
              <a:ext cx="5477039" cy="547703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68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7318F8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1544341F-E63B-D14C-9DDE-1CCCCCD7C9EA}"/>
                </a:ext>
              </a:extLst>
            </p:cNvPr>
            <p:cNvSpPr/>
            <p:nvPr/>
          </p:nvSpPr>
          <p:spPr>
            <a:xfrm rot="8100000">
              <a:off x="15651463" y="10060781"/>
              <a:ext cx="2785073" cy="27850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3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83D726B3-5192-7845-A888-A8577E823D69}"/>
                </a:ext>
              </a:extLst>
            </p:cNvPr>
            <p:cNvSpPr/>
            <p:nvPr/>
          </p:nvSpPr>
          <p:spPr>
            <a:xfrm rot="8100000">
              <a:off x="21441134" y="10796586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9794E5F0-BA0B-7A4C-9160-27112656D4F9}"/>
                </a:ext>
              </a:extLst>
            </p:cNvPr>
            <p:cNvSpPr/>
            <p:nvPr/>
          </p:nvSpPr>
          <p:spPr>
            <a:xfrm rot="8100000">
              <a:off x="12869666" y="1054949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A5D01F2D-B34E-0940-BEBC-5C71FD55FD86}"/>
                </a:ext>
              </a:extLst>
            </p:cNvPr>
            <p:cNvSpPr/>
            <p:nvPr/>
          </p:nvSpPr>
          <p:spPr>
            <a:xfrm rot="8100000">
              <a:off x="10623200" y="3099267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44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78D8E902-FB68-AE40-B1CA-340F63922FA1}"/>
                </a:ext>
              </a:extLst>
            </p:cNvPr>
            <p:cNvSpPr/>
            <p:nvPr/>
          </p:nvSpPr>
          <p:spPr>
            <a:xfrm rot="8100000">
              <a:off x="21695984" y="9175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65E7B90A-6AF9-5E47-A4D6-E9B26F850A07}"/>
                </a:ext>
              </a:extLst>
            </p:cNvPr>
            <p:cNvSpPr/>
            <p:nvPr/>
          </p:nvSpPr>
          <p:spPr>
            <a:xfrm rot="8100000">
              <a:off x="8140667" y="-896347"/>
              <a:ext cx="2169973" cy="2169973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52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C5185D3C-02AF-6347-BA73-D3B681619429}"/>
                </a:ext>
              </a:extLst>
            </p:cNvPr>
            <p:cNvSpPr/>
            <p:nvPr/>
          </p:nvSpPr>
          <p:spPr>
            <a:xfrm rot="8100000">
              <a:off x="7838208" y="9406215"/>
              <a:ext cx="3118688" cy="3118688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5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C0740C42-A66F-614D-B24B-DE251F75DE61}"/>
                </a:ext>
              </a:extLst>
            </p:cNvPr>
            <p:cNvSpPr/>
            <p:nvPr/>
          </p:nvSpPr>
          <p:spPr>
            <a:xfrm rot="8100000">
              <a:off x="20957903" y="13193715"/>
              <a:ext cx="1044569" cy="1044569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40157A04-85B5-4343-AF83-97C324A4FFE7}"/>
                </a:ext>
              </a:extLst>
            </p:cNvPr>
            <p:cNvSpPr/>
            <p:nvPr/>
          </p:nvSpPr>
          <p:spPr>
            <a:xfrm rot="8100000">
              <a:off x="157279" y="741473"/>
              <a:ext cx="1461067" cy="1461067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4" name="Овал 113">
              <a:extLst>
                <a:ext uri="{FF2B5EF4-FFF2-40B4-BE49-F238E27FC236}">
                  <a16:creationId xmlns:a16="http://schemas.microsoft.com/office/drawing/2014/main" id="{48F24C7A-433F-D249-BF39-4C5778CD04D7}"/>
                </a:ext>
              </a:extLst>
            </p:cNvPr>
            <p:cNvSpPr/>
            <p:nvPr/>
          </p:nvSpPr>
          <p:spPr>
            <a:xfrm>
              <a:off x="12181287" y="1723043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C08DD49C-257B-D445-B489-266D1212F314}"/>
                </a:ext>
              </a:extLst>
            </p:cNvPr>
            <p:cNvSpPr/>
            <p:nvPr/>
          </p:nvSpPr>
          <p:spPr>
            <a:xfrm>
              <a:off x="23450866" y="-169926"/>
              <a:ext cx="472041" cy="472041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6" name="Овал 115">
              <a:extLst>
                <a:ext uri="{FF2B5EF4-FFF2-40B4-BE49-F238E27FC236}">
                  <a16:creationId xmlns:a16="http://schemas.microsoft.com/office/drawing/2014/main" id="{075FEF58-2DB0-9C4C-9F90-5F8960A3B07D}"/>
                </a:ext>
              </a:extLst>
            </p:cNvPr>
            <p:cNvSpPr/>
            <p:nvPr/>
          </p:nvSpPr>
          <p:spPr>
            <a:xfrm>
              <a:off x="5170887" y="463738"/>
              <a:ext cx="472041" cy="472041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61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7" name="Овал 116">
              <a:extLst>
                <a:ext uri="{FF2B5EF4-FFF2-40B4-BE49-F238E27FC236}">
                  <a16:creationId xmlns:a16="http://schemas.microsoft.com/office/drawing/2014/main" id="{0E7F592C-BFA1-E547-8448-86FC9458EA31}"/>
                </a:ext>
              </a:extLst>
            </p:cNvPr>
            <p:cNvSpPr/>
            <p:nvPr/>
          </p:nvSpPr>
          <p:spPr>
            <a:xfrm>
              <a:off x="23466908" y="10433906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3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58233DEE-2E18-6749-93B5-196EFD35E574}"/>
                </a:ext>
              </a:extLst>
            </p:cNvPr>
            <p:cNvSpPr/>
            <p:nvPr/>
          </p:nvSpPr>
          <p:spPr>
            <a:xfrm>
              <a:off x="5427561" y="11187885"/>
              <a:ext cx="472041" cy="472041"/>
            </a:xfrm>
            <a:prstGeom prst="ellipse">
              <a:avLst/>
            </a:prstGeom>
            <a:solidFill>
              <a:schemeClr val="accent3">
                <a:alpha val="2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9" name="Овал 118">
              <a:extLst>
                <a:ext uri="{FF2B5EF4-FFF2-40B4-BE49-F238E27FC236}">
                  <a16:creationId xmlns:a16="http://schemas.microsoft.com/office/drawing/2014/main" id="{DE6C5B02-C90D-9B47-8877-A0F5A9BDD693}"/>
                </a:ext>
              </a:extLst>
            </p:cNvPr>
            <p:cNvSpPr/>
            <p:nvPr/>
          </p:nvSpPr>
          <p:spPr>
            <a:xfrm>
              <a:off x="11810569" y="12533783"/>
              <a:ext cx="400110" cy="400110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Овал 119">
              <a:extLst>
                <a:ext uri="{FF2B5EF4-FFF2-40B4-BE49-F238E27FC236}">
                  <a16:creationId xmlns:a16="http://schemas.microsoft.com/office/drawing/2014/main" id="{E347825D-90E8-6445-81D4-455FB0B7B471}"/>
                </a:ext>
              </a:extLst>
            </p:cNvPr>
            <p:cNvSpPr/>
            <p:nvPr/>
          </p:nvSpPr>
          <p:spPr>
            <a:xfrm>
              <a:off x="19261418" y="12057493"/>
              <a:ext cx="472041" cy="472041"/>
            </a:xfrm>
            <a:prstGeom prst="ellipse">
              <a:avLst/>
            </a:prstGeom>
            <a:solidFill>
              <a:schemeClr val="tx2">
                <a:lumMod val="75000"/>
                <a:alpha val="46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694EE841-8B28-E341-8A6D-4928C2C36CBA}"/>
                </a:ext>
              </a:extLst>
            </p:cNvPr>
            <p:cNvSpPr/>
            <p:nvPr/>
          </p:nvSpPr>
          <p:spPr>
            <a:xfrm rot="8100000">
              <a:off x="440171" y="9711379"/>
              <a:ext cx="769484" cy="769484"/>
            </a:xfrm>
            <a:custGeom>
              <a:avLst/>
              <a:gdLst>
                <a:gd name="connsiteX0" fmla="*/ 2777438 w 7074569"/>
                <a:gd name="connsiteY0" fmla="*/ 6759831 h 7074569"/>
                <a:gd name="connsiteX1" fmla="*/ 2462700 w 7074569"/>
                <a:gd name="connsiteY1" fmla="*/ 5999985 h 7074569"/>
                <a:gd name="connsiteX2" fmla="*/ 2462699 w 7074569"/>
                <a:gd name="connsiteY2" fmla="*/ 4611870 h 7074569"/>
                <a:gd name="connsiteX3" fmla="*/ 1074586 w 7074569"/>
                <a:gd name="connsiteY3" fmla="*/ 4611870 h 7074569"/>
                <a:gd name="connsiteX4" fmla="*/ 0 w 7074569"/>
                <a:gd name="connsiteY4" fmla="*/ 3537284 h 7074569"/>
                <a:gd name="connsiteX5" fmla="*/ 1074585 w 7074569"/>
                <a:gd name="connsiteY5" fmla="*/ 2462699 h 7074569"/>
                <a:gd name="connsiteX6" fmla="*/ 2462700 w 7074569"/>
                <a:gd name="connsiteY6" fmla="*/ 2462700 h 7074569"/>
                <a:gd name="connsiteX7" fmla="*/ 2462699 w 7074569"/>
                <a:gd name="connsiteY7" fmla="*/ 1074585 h 7074569"/>
                <a:gd name="connsiteX8" fmla="*/ 3537284 w 7074569"/>
                <a:gd name="connsiteY8" fmla="*/ 0 h 7074569"/>
                <a:gd name="connsiteX9" fmla="*/ 4611870 w 7074569"/>
                <a:gd name="connsiteY9" fmla="*/ 1074586 h 7074569"/>
                <a:gd name="connsiteX10" fmla="*/ 4611869 w 7074569"/>
                <a:gd name="connsiteY10" fmla="*/ 2462699 h 7074569"/>
                <a:gd name="connsiteX11" fmla="*/ 5999984 w 7074569"/>
                <a:gd name="connsiteY11" fmla="*/ 2462700 h 7074569"/>
                <a:gd name="connsiteX12" fmla="*/ 7074569 w 7074569"/>
                <a:gd name="connsiteY12" fmla="*/ 3537285 h 7074569"/>
                <a:gd name="connsiteX13" fmla="*/ 5999984 w 7074569"/>
                <a:gd name="connsiteY13" fmla="*/ 4611870 h 7074569"/>
                <a:gd name="connsiteX14" fmla="*/ 4611869 w 7074569"/>
                <a:gd name="connsiteY14" fmla="*/ 4611870 h 7074569"/>
                <a:gd name="connsiteX15" fmla="*/ 4611869 w 7074569"/>
                <a:gd name="connsiteY15" fmla="*/ 5999984 h 7074569"/>
                <a:gd name="connsiteX16" fmla="*/ 3537284 w 7074569"/>
                <a:gd name="connsiteY16" fmla="*/ 7074569 h 7074569"/>
                <a:gd name="connsiteX17" fmla="*/ 2777438 w 7074569"/>
                <a:gd name="connsiteY17" fmla="*/ 6759831 h 70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074569" h="7074569">
                  <a:moveTo>
                    <a:pt x="2777438" y="6759831"/>
                  </a:moveTo>
                  <a:cubicBezTo>
                    <a:pt x="2582977" y="6565369"/>
                    <a:pt x="2462700" y="6296723"/>
                    <a:pt x="2462700" y="5999985"/>
                  </a:cubicBezTo>
                  <a:lnTo>
                    <a:pt x="2462699" y="4611870"/>
                  </a:lnTo>
                  <a:lnTo>
                    <a:pt x="1074586" y="4611870"/>
                  </a:lnTo>
                  <a:cubicBezTo>
                    <a:pt x="481108" y="4611870"/>
                    <a:pt x="0" y="4130762"/>
                    <a:pt x="0" y="3537284"/>
                  </a:cubicBezTo>
                  <a:cubicBezTo>
                    <a:pt x="1" y="2943809"/>
                    <a:pt x="481109" y="2462701"/>
                    <a:pt x="1074585" y="2462699"/>
                  </a:cubicBezTo>
                  <a:lnTo>
                    <a:pt x="2462700" y="2462700"/>
                  </a:lnTo>
                  <a:lnTo>
                    <a:pt x="2462699" y="1074585"/>
                  </a:lnTo>
                  <a:cubicBezTo>
                    <a:pt x="2462700" y="481109"/>
                    <a:pt x="2943808" y="1"/>
                    <a:pt x="3537284" y="0"/>
                  </a:cubicBezTo>
                  <a:cubicBezTo>
                    <a:pt x="4130761" y="1"/>
                    <a:pt x="4611869" y="481109"/>
                    <a:pt x="4611870" y="1074586"/>
                  </a:cubicBezTo>
                  <a:lnTo>
                    <a:pt x="4611869" y="2462699"/>
                  </a:lnTo>
                  <a:lnTo>
                    <a:pt x="5999984" y="2462700"/>
                  </a:lnTo>
                  <a:cubicBezTo>
                    <a:pt x="6593460" y="2462700"/>
                    <a:pt x="7074569" y="2943809"/>
                    <a:pt x="7074569" y="3537285"/>
                  </a:cubicBezTo>
                  <a:cubicBezTo>
                    <a:pt x="7074569" y="4130762"/>
                    <a:pt x="6593461" y="4611870"/>
                    <a:pt x="5999984" y="4611870"/>
                  </a:cubicBezTo>
                  <a:lnTo>
                    <a:pt x="4611869" y="4611870"/>
                  </a:lnTo>
                  <a:lnTo>
                    <a:pt x="4611869" y="5999984"/>
                  </a:lnTo>
                  <a:cubicBezTo>
                    <a:pt x="4611869" y="6593462"/>
                    <a:pt x="4130762" y="7074570"/>
                    <a:pt x="3537284" y="7074569"/>
                  </a:cubicBezTo>
                  <a:cubicBezTo>
                    <a:pt x="3240546" y="7074569"/>
                    <a:pt x="2971900" y="6954292"/>
                    <a:pt x="2777438" y="6759831"/>
                  </a:cubicBezTo>
                  <a:close/>
                </a:path>
              </a:pathLst>
            </a:custGeom>
            <a:solidFill>
              <a:schemeClr val="accent3">
                <a:alpha val="19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122" name="Рисунок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253" y="2342369"/>
              <a:ext cx="1504289" cy="1891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76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58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 baseline="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ru-RU" dirty="0"/>
              <a:t>Код программы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77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38" y="1741487"/>
            <a:ext cx="11196636" cy="184626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Объект 2"/>
          <p:cNvSpPr>
            <a:spLocks noGrp="1"/>
          </p:cNvSpPr>
          <p:nvPr>
            <p:ph idx="13"/>
          </p:nvPr>
        </p:nvSpPr>
        <p:spPr>
          <a:xfrm>
            <a:off x="515939" y="3848180"/>
            <a:ext cx="11196636" cy="184626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367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 и код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38" y="1741487"/>
            <a:ext cx="11196636" cy="184626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бъект 2"/>
          <p:cNvSpPr>
            <a:spLocks noGrp="1"/>
          </p:cNvSpPr>
          <p:nvPr>
            <p:ph idx="14" hasCustomPrompt="1"/>
          </p:nvPr>
        </p:nvSpPr>
        <p:spPr>
          <a:xfrm>
            <a:off x="515939" y="3851275"/>
            <a:ext cx="11196636" cy="184626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 baseline="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ru-RU" dirty="0"/>
              <a:t>Код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205866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15938" y="1736725"/>
            <a:ext cx="5503862" cy="44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736725"/>
            <a:ext cx="5540374" cy="44402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17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5937" y="152400"/>
            <a:ext cx="11196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15938" y="1741486"/>
            <a:ext cx="11196636" cy="460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15937" y="6356350"/>
            <a:ext cx="10623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255433" y="6356350"/>
            <a:ext cx="457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5D6B6-42D2-4EEE-A047-A30BE7A359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23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51" r:id="rId3"/>
    <p:sldLayoutId id="2147483679" r:id="rId4"/>
    <p:sldLayoutId id="2147483650" r:id="rId5"/>
    <p:sldLayoutId id="2147483675" r:id="rId6"/>
    <p:sldLayoutId id="2147483674" r:id="rId7"/>
    <p:sldLayoutId id="2147483676" r:id="rId8"/>
    <p:sldLayoutId id="2147483652" r:id="rId9"/>
    <p:sldLayoutId id="2147483677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78" r:id="rId16"/>
    <p:sldLayoutId id="21474836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pos="801">
          <p15:clr>
            <a:srgbClr val="F26B43"/>
          </p15:clr>
        </p15:guide>
        <p15:guide id="6" pos="6834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094" userDrawn="1">
          <p15:clr>
            <a:srgbClr val="F26B43"/>
          </p15:clr>
        </p15:guide>
        <p15:guide id="9" orient="horz" pos="22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C9B5650-7C55-4A1D-B28F-7F4DDE09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599" y="2824842"/>
            <a:ext cx="6489857" cy="1668734"/>
          </a:xfrm>
        </p:spPr>
        <p:txBody>
          <a:bodyPr>
            <a:normAutofit/>
          </a:bodyPr>
          <a:lstStyle/>
          <a:p>
            <a:r>
              <a:rPr lang="ru-RU" sz="5400" b="1" dirty="0"/>
              <a:t>Введение в </a:t>
            </a:r>
            <a:r>
              <a:rPr lang="en-US" sz="5400" b="1" dirty="0"/>
              <a:t>Adobe Photoshop</a:t>
            </a:r>
            <a:endParaRPr lang="ru-RU" sz="5400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84BB780-8629-4DBA-9CA1-E89875C42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22600" y="2315437"/>
            <a:ext cx="6489856" cy="640034"/>
          </a:xfrm>
        </p:spPr>
        <p:txBody>
          <a:bodyPr/>
          <a:lstStyle/>
          <a:p>
            <a:r>
              <a:rPr lang="ru-RU" dirty="0"/>
              <a:t>Занятие №1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48C793-0536-4B68-958C-21A540FD8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r="21782"/>
          <a:stretch>
            <a:fillRect/>
          </a:stretch>
        </p:blipFill>
        <p:spPr>
          <a:xfrm rot="2700000">
            <a:off x="6324807" y="920012"/>
            <a:ext cx="4442693" cy="4443374"/>
          </a:xfrm>
          <a:custGeom>
            <a:avLst/>
            <a:gdLst>
              <a:gd name="connsiteX0" fmla="*/ 460780 w 10360800"/>
              <a:gd name="connsiteY0" fmla="*/ 4067979 h 10360800"/>
              <a:gd name="connsiteX1" fmla="*/ 1573200 w 10360800"/>
              <a:gd name="connsiteY1" fmla="*/ 3607200 h 10360800"/>
              <a:gd name="connsiteX2" fmla="*/ 3607200 w 10360800"/>
              <a:gd name="connsiteY2" fmla="*/ 3607200 h 10360800"/>
              <a:gd name="connsiteX3" fmla="*/ 3607201 w 10360800"/>
              <a:gd name="connsiteY3" fmla="*/ 1573200 h 10360800"/>
              <a:gd name="connsiteX4" fmla="*/ 5180400 w 10360800"/>
              <a:gd name="connsiteY4" fmla="*/ 0 h 10360800"/>
              <a:gd name="connsiteX5" fmla="*/ 6753600 w 10360800"/>
              <a:gd name="connsiteY5" fmla="*/ 1573200 h 10360800"/>
              <a:gd name="connsiteX6" fmla="*/ 6753599 w 10360800"/>
              <a:gd name="connsiteY6" fmla="*/ 3607201 h 10360800"/>
              <a:gd name="connsiteX7" fmla="*/ 8787600 w 10360800"/>
              <a:gd name="connsiteY7" fmla="*/ 3607200 h 10360800"/>
              <a:gd name="connsiteX8" fmla="*/ 10360800 w 10360800"/>
              <a:gd name="connsiteY8" fmla="*/ 5180400 h 10360800"/>
              <a:gd name="connsiteX9" fmla="*/ 8787601 w 10360800"/>
              <a:gd name="connsiteY9" fmla="*/ 6753599 h 10360800"/>
              <a:gd name="connsiteX10" fmla="*/ 6753600 w 10360800"/>
              <a:gd name="connsiteY10" fmla="*/ 6753600 h 10360800"/>
              <a:gd name="connsiteX11" fmla="*/ 6753600 w 10360800"/>
              <a:gd name="connsiteY11" fmla="*/ 8787600 h 10360800"/>
              <a:gd name="connsiteX12" fmla="*/ 5180400 w 10360800"/>
              <a:gd name="connsiteY12" fmla="*/ 10360800 h 10360800"/>
              <a:gd name="connsiteX13" fmla="*/ 3607200 w 10360800"/>
              <a:gd name="connsiteY13" fmla="*/ 8787600 h 10360800"/>
              <a:gd name="connsiteX14" fmla="*/ 3607200 w 10360800"/>
              <a:gd name="connsiteY14" fmla="*/ 6753600 h 10360800"/>
              <a:gd name="connsiteX15" fmla="*/ 1573200 w 10360800"/>
              <a:gd name="connsiteY15" fmla="*/ 6753600 h 10360800"/>
              <a:gd name="connsiteX16" fmla="*/ 0 w 10360800"/>
              <a:gd name="connsiteY16" fmla="*/ 5180400 h 10360800"/>
              <a:gd name="connsiteX17" fmla="*/ 460780 w 10360800"/>
              <a:gd name="connsiteY17" fmla="*/ 4067979 h 103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60800" h="10360800">
                <a:moveTo>
                  <a:pt x="460780" y="4067979"/>
                </a:moveTo>
                <a:cubicBezTo>
                  <a:pt x="745473" y="3783286"/>
                  <a:pt x="1138774" y="3607200"/>
                  <a:pt x="1573200" y="3607200"/>
                </a:cubicBezTo>
                <a:lnTo>
                  <a:pt x="3607200" y="3607200"/>
                </a:lnTo>
                <a:lnTo>
                  <a:pt x="3607201" y="1573200"/>
                </a:lnTo>
                <a:cubicBezTo>
                  <a:pt x="3607200" y="704346"/>
                  <a:pt x="4311547" y="0"/>
                  <a:pt x="5180400" y="0"/>
                </a:cubicBezTo>
                <a:cubicBezTo>
                  <a:pt x="6049254" y="0"/>
                  <a:pt x="6753600" y="704347"/>
                  <a:pt x="6753600" y="1573200"/>
                </a:cubicBezTo>
                <a:lnTo>
                  <a:pt x="6753599" y="3607201"/>
                </a:lnTo>
                <a:lnTo>
                  <a:pt x="8787600" y="3607200"/>
                </a:lnTo>
                <a:cubicBezTo>
                  <a:pt x="9656454" y="3607201"/>
                  <a:pt x="10360799" y="4311546"/>
                  <a:pt x="10360800" y="5180400"/>
                </a:cubicBezTo>
                <a:cubicBezTo>
                  <a:pt x="10360801" y="6049254"/>
                  <a:pt x="9656455" y="6753600"/>
                  <a:pt x="8787601" y="6753599"/>
                </a:cubicBezTo>
                <a:lnTo>
                  <a:pt x="6753600" y="6753600"/>
                </a:lnTo>
                <a:lnTo>
                  <a:pt x="6753600" y="8787600"/>
                </a:lnTo>
                <a:cubicBezTo>
                  <a:pt x="6753600" y="9656455"/>
                  <a:pt x="6049255" y="10360800"/>
                  <a:pt x="5180400" y="10360800"/>
                </a:cubicBezTo>
                <a:cubicBezTo>
                  <a:pt x="4311545" y="10360800"/>
                  <a:pt x="3607200" y="9656455"/>
                  <a:pt x="3607200" y="8787600"/>
                </a:cubicBezTo>
                <a:lnTo>
                  <a:pt x="3607200" y="6753600"/>
                </a:lnTo>
                <a:lnTo>
                  <a:pt x="1573200" y="6753600"/>
                </a:lnTo>
                <a:cubicBezTo>
                  <a:pt x="704346" y="6753601"/>
                  <a:pt x="0" y="6049254"/>
                  <a:pt x="0" y="5180400"/>
                </a:cubicBezTo>
                <a:cubicBezTo>
                  <a:pt x="1" y="4745973"/>
                  <a:pt x="176087" y="4352673"/>
                  <a:pt x="460780" y="4067979"/>
                </a:cubicBezTo>
                <a:close/>
              </a:path>
            </a:pathLst>
          </a:custGeom>
          <a:solidFill>
            <a:srgbClr val="E0DCE2"/>
          </a:solidFill>
        </p:spPr>
      </p:pic>
    </p:spTree>
    <p:extLst>
      <p:ext uri="{BB962C8B-B14F-4D97-AF65-F5344CB8AC3E}">
        <p14:creationId xmlns:p14="http://schemas.microsoft.com/office/powerpoint/2010/main" val="334164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B4A2C-1F53-4AA8-8FC9-34FB7545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файла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EC71C3-E054-40C0-9D80-0CDAAE9ED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447570"/>
            <a:ext cx="11196636" cy="1846264"/>
          </a:xfrm>
        </p:spPr>
        <p:txBody>
          <a:bodyPr>
            <a:normAutofit fontScale="77500" lnSpcReduction="20000"/>
          </a:bodyPr>
          <a:lstStyle/>
          <a:p>
            <a:r>
              <a:rPr lang="ru-RU" sz="3100" dirty="0"/>
              <a:t>К некоторым форматам растровых файлов можно применить сжатие.</a:t>
            </a:r>
          </a:p>
          <a:p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1. Без потерь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Уменьшает размер файла без потери качества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Не так эффективно, как сжатие с потерями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dirty="0"/>
              <a:t>Приоритет качества перед размером файла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0116AF-5B5C-4618-9A56-BAAB67D93FA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3390972"/>
            <a:ext cx="11196636" cy="1846264"/>
          </a:xfrm>
        </p:spPr>
        <p:txBody>
          <a:bodyPr>
            <a:normAutofit/>
          </a:bodyPr>
          <a:lstStyle/>
          <a:p>
            <a:r>
              <a:rPr lang="ru-RU" sz="2200" b="1" dirty="0">
                <a:solidFill>
                  <a:schemeClr val="tx2">
                    <a:lumMod val="75000"/>
                  </a:schemeClr>
                </a:solidFill>
              </a:rPr>
              <a:t>2. С потерями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Основано на ограничениях человеческого зрения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Отбрасывает «невидимую» информацию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Возможность плавной регулировки сжатия (</a:t>
            </a:r>
            <a:r>
              <a:rPr lang="ru-RU" sz="2200" dirty="0" err="1"/>
              <a:t>compression</a:t>
            </a:r>
            <a:r>
              <a:rPr lang="ru-RU" sz="2200" dirty="0"/>
              <a:t>)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769716-ADC4-4896-81AF-FB0AA46B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34" y="5206842"/>
            <a:ext cx="8433353" cy="13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58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E87955-361F-4CA9-9C39-2ED5E28D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Сжатие </a:t>
            </a:r>
            <a:r>
              <a:rPr lang="en-US" dirty="0"/>
              <a:t>JPEG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14E034-7D71-4D0C-940F-B39B51228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0" dirty="0">
                <a:solidFill>
                  <a:schemeClr val="tx2">
                    <a:lumMod val="75000"/>
                  </a:schemeClr>
                </a:solidFill>
              </a:rPr>
              <a:t>Оригинал 1.5 </a:t>
            </a:r>
            <a:r>
              <a:rPr lang="en-US" b="0" dirty="0">
                <a:solidFill>
                  <a:schemeClr val="tx2">
                    <a:lumMod val="75000"/>
                  </a:schemeClr>
                </a:solidFill>
              </a:rPr>
              <a:t>MB</a:t>
            </a:r>
            <a:endParaRPr lang="ru-RU" b="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83D69F6-A489-4BE3-BE5B-479B50B4CD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938" y="2812979"/>
            <a:ext cx="5481637" cy="306878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10A2EA4-C263-409F-807C-CAE4F061A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ru-RU" b="0" dirty="0">
                <a:solidFill>
                  <a:schemeClr val="tx2">
                    <a:lumMod val="75000"/>
                  </a:schemeClr>
                </a:solidFill>
              </a:rPr>
              <a:t>Высокая степень сжатия </a:t>
            </a:r>
            <a:br>
              <a:rPr lang="ru-RU" b="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b="0" dirty="0">
                <a:solidFill>
                  <a:schemeClr val="tx2">
                    <a:lumMod val="75000"/>
                  </a:schemeClr>
                </a:solidFill>
              </a:rPr>
              <a:t>с потерями 92 KB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DA9EA0C-D430-436A-9976-2466690B89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796537"/>
            <a:ext cx="5540375" cy="31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3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A52CF-0398-478C-9AB0-CD3660E8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JPEG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F7DE-3E0E-42DF-8AF0-D6784BDA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91048" cy="46037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Полная 24-разрядная палитра– 16 миллионов цветов.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Сжатие с помощью алгоритма JPEG.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Применяется для изображений с плавными </a:t>
            </a:r>
            <a:r>
              <a:rPr lang="ru-RU" sz="2400" dirty="0" err="1"/>
              <a:t>цвето</a:t>
            </a:r>
            <a:r>
              <a:rPr lang="ru-RU" sz="2400" dirty="0"/>
              <a:t>- и тоновыми переходами, например для фотографий.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Чаще всего генерируется цифровыми фотокамерами.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Поддерживается всеми веб-браузерами.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A204DE-0725-4F72-94DE-1D4C6AC9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257" y="2146077"/>
            <a:ext cx="4901401" cy="2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7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A52CF-0398-478C-9AB0-CD3660E8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JPEG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F7DE-3E0E-42DF-8AF0-D6784BDA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91048" cy="46037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Изображение может содержать максимум 256 цветов.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Сжатие без потерь.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Подходит для изображений с ограниченным набором цветов, таких как логотипы, веб-кнопки  и т. 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 анимацию и прозрачность.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Поддерживается всеми веб-браузерами.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D5F440-B26B-48D0-AEA8-222E384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"/>
          <a:stretch/>
        </p:blipFill>
        <p:spPr>
          <a:xfrm>
            <a:off x="7026643" y="1741487"/>
            <a:ext cx="4989666" cy="31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86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A52CF-0398-478C-9AB0-CD3660E8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PNG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F7DE-3E0E-42DF-8AF0-D6784BDA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91048" cy="460375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Portable Network Graphics.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Разработан для замены формата GIF.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Нет ограничения на количество цветов.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 поддерживает анимацию.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Использует сжатие с потерями.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Поддерживается большинством современных браузеров.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BB8246-EF46-4FF8-8B8B-1D53B46D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377" y="1741486"/>
            <a:ext cx="5554942" cy="31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2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A52CF-0398-478C-9AB0-CD3660E8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TIFF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F7DE-3E0E-42DF-8AF0-D6784BDA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91048" cy="4603751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TIFF - </a:t>
            </a:r>
            <a:r>
              <a:rPr lang="ru-RU" sz="2400" dirty="0" err="1"/>
              <a:t>Tagged</a:t>
            </a:r>
            <a:r>
              <a:rPr lang="ru-RU" sz="2400" dirty="0"/>
              <a:t> Image File Format.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Владельцем является фирма Apple.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Первоначально был разработан ка формат сканированных изображений. Сейчас применяется как популярный профессиональный формат для хранения цветных изображений, фотографий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Может содержать метаданные об авторе, информацию об авторских правах, деталях фотосъемки.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 несколько режимов сжатия – преимущественно без потерь.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Самый распространенный - LZW, другие ZIP и JPEG  или же возможно не использовать сжатие вовсе.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Поддерживается большинством современных браузеров.</a:t>
            </a:r>
          </a:p>
        </p:txBody>
      </p:sp>
      <p:pic>
        <p:nvPicPr>
          <p:cNvPr id="5" name="Picture 2" descr="Tiff картинки, стоковые фото Tiff | Depositphotos">
            <a:extLst>
              <a:ext uri="{FF2B5EF4-FFF2-40B4-BE49-F238E27FC236}">
                <a16:creationId xmlns:a16="http://schemas.microsoft.com/office/drawing/2014/main" id="{2ABB11FA-A185-414F-AF32-BA37598FA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9" b="15289"/>
          <a:stretch>
            <a:fillRect/>
          </a:stretch>
        </p:blipFill>
        <p:spPr bwMode="auto">
          <a:xfrm>
            <a:off x="6762353" y="2068058"/>
            <a:ext cx="5266362" cy="30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6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A52CF-0398-478C-9AB0-CD3660E8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RAW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7AF7DE-3E0E-42DF-8AF0-D6784BDA2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91048" cy="460375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RAW (в переводе с английского «</a:t>
            </a:r>
            <a:r>
              <a:rPr lang="ru-RU" sz="2400" dirty="0" err="1"/>
              <a:t>raw</a:t>
            </a:r>
            <a:r>
              <a:rPr lang="ru-RU" sz="2400" dirty="0"/>
              <a:t>» — сырой).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RAW — это по сути «отпечаток», который остается на матрице фотоаппарата в момент съемки, а точнее целых 3 отпечатка — в красном, зеленом и синем цветах. Первоначально был разработан ка формат сканированных изображений. Сейчас применяется как популярный профессиональный формат для хранения цветных изображений, фотографий и т.д.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 Расширения у файлов в формате RAW могут быть разные (.cr2,.crw,.nef и т.д.) в зависимости от марки фотоаппарата — у каждого производителя камер свой способ хранения информации.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468F6C-E235-4D34-A037-22C9EB42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104" y="2122715"/>
            <a:ext cx="5273955" cy="30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5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B84D514-9DB1-4955-B663-72FEE5120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sz="3600" dirty="0"/>
              <a:t>И так, сегодня на занятии мы ознакомились с растровой графикой и форматами растровых файлов.</a:t>
            </a:r>
          </a:p>
        </p:txBody>
      </p:sp>
    </p:spTree>
    <p:extLst>
      <p:ext uri="{BB962C8B-B14F-4D97-AF65-F5344CB8AC3E}">
        <p14:creationId xmlns:p14="http://schemas.microsoft.com/office/powerpoint/2010/main" val="145184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5BF32-8B4B-4F94-A4C5-DE05AD20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Растровая графика </a:t>
            </a:r>
            <a:br>
              <a:rPr lang="ru-RU" dirty="0"/>
            </a:br>
            <a:r>
              <a:rPr lang="ru-RU" dirty="0"/>
              <a:t>и форматы растровых файлов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F6C101-3F79-4602-8184-1CDC15BE8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07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F83D1-5DED-4CFC-94E5-BA60B53E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Типы компьютерной графики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81D643-5CCC-4BF2-96D0-30BB91B78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Векторные изображения</a:t>
            </a:r>
          </a:p>
          <a:p>
            <a:r>
              <a:rPr lang="ru-RU" sz="2800" dirty="0">
                <a:solidFill>
                  <a:schemeClr val="bg2">
                    <a:lumMod val="25000"/>
                  </a:schemeClr>
                </a:solidFill>
                <a:ea typeface="Aller"/>
                <a:cs typeface="Aller"/>
              </a:rPr>
              <a:t>Изображения состоят из геометрических примитивов, строящихся из замкнутых и/или незамкнутых контуров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8B2194-8606-498A-A2A4-8673DAD07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</a:rPr>
              <a:t>Растровые изображения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Такие изображения хранятся в виде массива пикселов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– 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обычно используются для вывода фотографических изображений.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96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54F7BB-20D6-4754-9EFE-756DE66B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Растровые изображения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7EA5E5-BE79-4A72-9177-A4250E04D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477963"/>
            <a:ext cx="6995205" cy="4603751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Изображения хранятся в виде прямоугольной матрицы пикселов.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Пиксел = элемент картинки (англ. </a:t>
            </a:r>
            <a:r>
              <a:rPr lang="ru-RU" sz="4400" dirty="0" err="1"/>
              <a:t>picture</a:t>
            </a:r>
            <a:r>
              <a:rPr lang="ru-RU" sz="4400" dirty="0"/>
              <a:t> </a:t>
            </a:r>
            <a:r>
              <a:rPr lang="ru-RU" sz="4400" dirty="0" err="1"/>
              <a:t>element</a:t>
            </a:r>
            <a:r>
              <a:rPr lang="ru-RU" sz="4400" dirty="0"/>
              <a:t>) =  цветная точка.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С этим типом графики работают фотографы, цифровые художники и т.п. специалисты.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Обладают реалистичностью.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Информация о цвете каждого пиксела хранится отдельно, поэтому растровые изображения больше «весят».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4400" dirty="0"/>
              <a:t>Размеры растрового изображения фиксированы, поэтому такие изображения нельзя свободно трансформировать без потери качества.</a:t>
            </a:r>
          </a:p>
          <a:p>
            <a:pPr>
              <a:lnSpc>
                <a:spcPct val="110000"/>
              </a:lnSpc>
            </a:pPr>
            <a:endParaRPr lang="ru-RU" sz="2400" dirty="0"/>
          </a:p>
        </p:txBody>
      </p:sp>
      <p:pic>
        <p:nvPicPr>
          <p:cNvPr id="4" name="Picture 3" descr="VectorBitmapExample.png">
            <a:extLst>
              <a:ext uri="{FF2B5EF4-FFF2-40B4-BE49-F238E27FC236}">
                <a16:creationId xmlns:a16="http://schemas.microsoft.com/office/drawing/2014/main" id="{10D39B31-8CB2-4EDE-8E40-4A0EFF970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 b="408"/>
          <a:stretch>
            <a:fillRect/>
          </a:stretch>
        </p:blipFill>
        <p:spPr bwMode="auto">
          <a:xfrm>
            <a:off x="7750672" y="1208314"/>
            <a:ext cx="4151786" cy="52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92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DF2CA-9AFF-4254-BA2E-D5B808C1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растровой графики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C2E83F-5B68-499A-A6C1-5F5C391E1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Растровое изображение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FA80DB-4030-4EB7-8CD1-F3F1D01ABF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dirty="0"/>
              <a:t>Изображение, представляющее собой сетку </a:t>
            </a:r>
            <a:r>
              <a:rPr lang="ru-RU" dirty="0">
                <a:solidFill>
                  <a:srgbClr val="FF0000"/>
                </a:solidFill>
              </a:rPr>
              <a:t>пикселей</a:t>
            </a:r>
            <a:r>
              <a:rPr lang="ru-RU" dirty="0">
                <a:solidFill>
                  <a:srgbClr val="C00000"/>
                </a:solidFill>
              </a:rPr>
              <a:t> </a:t>
            </a:r>
            <a:r>
              <a:rPr lang="ru-RU" dirty="0"/>
              <a:t>— цветных точек (обычно прямоугольных) на мониторе, бумаге и других отображающих устройствах.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E8AB179-51DB-48F8-9736-675298200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800" dirty="0">
                <a:solidFill>
                  <a:schemeClr val="tx2">
                    <a:lumMod val="75000"/>
                  </a:schemeClr>
                </a:solidFill>
              </a:rPr>
              <a:t>Разрешение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C99FB71-3D30-4CE9-8C51-1F83808471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Количество пикселей на дюйм (</a:t>
            </a:r>
            <a:r>
              <a:rPr lang="ru-RU" sz="2400" dirty="0" err="1">
                <a:solidFill>
                  <a:srgbClr val="FF0000"/>
                </a:solidFill>
              </a:rPr>
              <a:t>ppi</a:t>
            </a:r>
            <a:r>
              <a:rPr lang="ru-RU" sz="2400" dirty="0">
                <a:solidFill>
                  <a:srgbClr val="FF0000"/>
                </a:solidFill>
              </a:rPr>
              <a:t> </a:t>
            </a:r>
            <a:r>
              <a:rPr lang="ru-RU" sz="2400" dirty="0"/>
              <a:t>— </a:t>
            </a:r>
            <a:r>
              <a:rPr lang="ru-RU" sz="2400" dirty="0" err="1"/>
              <a:t>pixel</a:t>
            </a:r>
            <a:r>
              <a:rPr lang="ru-RU" sz="2400" dirty="0"/>
              <a:t> </a:t>
            </a:r>
            <a:r>
              <a:rPr lang="ru-RU" sz="2400" dirty="0" err="1"/>
              <a:t>per</a:t>
            </a:r>
            <a:r>
              <a:rPr lang="ru-RU" sz="2400" dirty="0"/>
              <a:t> </a:t>
            </a:r>
            <a:r>
              <a:rPr lang="ru-RU" sz="2400" dirty="0" err="1"/>
              <a:t>inch</a:t>
            </a:r>
            <a:r>
              <a:rPr lang="ru-RU" sz="2400" dirty="0"/>
              <a:t>) для описания отображения на экране или количество точек на дюйм (</a:t>
            </a:r>
            <a:r>
              <a:rPr lang="ru-RU" sz="2400" dirty="0" err="1">
                <a:solidFill>
                  <a:srgbClr val="FF0000"/>
                </a:solidFill>
              </a:rPr>
              <a:t>dpi</a:t>
            </a:r>
            <a:r>
              <a:rPr lang="ru-RU" sz="2400" dirty="0">
                <a:solidFill>
                  <a:srgbClr val="FF0000"/>
                </a:solidFill>
              </a:rPr>
              <a:t> </a:t>
            </a:r>
            <a:r>
              <a:rPr lang="ru-RU" sz="2400" dirty="0"/>
              <a:t>— </a:t>
            </a:r>
            <a:r>
              <a:rPr lang="ru-RU" sz="2400" dirty="0" err="1"/>
              <a:t>dot</a:t>
            </a:r>
            <a:r>
              <a:rPr lang="ru-RU" sz="2400" dirty="0"/>
              <a:t> </a:t>
            </a:r>
            <a:r>
              <a:rPr lang="ru-RU" sz="2400" dirty="0" err="1"/>
              <a:t>per</a:t>
            </a:r>
            <a:r>
              <a:rPr lang="ru-RU" sz="2400" dirty="0"/>
              <a:t> </a:t>
            </a:r>
            <a:r>
              <a:rPr lang="ru-RU" sz="2400" dirty="0" err="1"/>
              <a:t>inch</a:t>
            </a:r>
            <a:r>
              <a:rPr lang="ru-RU" sz="2400" dirty="0"/>
              <a:t>) для печати изображений. </a:t>
            </a:r>
          </a:p>
          <a:p>
            <a:pPr>
              <a:lnSpc>
                <a:spcPct val="120000"/>
              </a:lnSpc>
            </a:pPr>
            <a:r>
              <a:rPr lang="ru-RU" sz="2400" dirty="0"/>
              <a:t>Существует несколько устоявшихся правил: для публикации изображения в сети Интернет используют разрешение 72ppi, а для печати — 300dpi(</a:t>
            </a:r>
            <a:r>
              <a:rPr lang="ru-RU" sz="2400" dirty="0" err="1"/>
              <a:t>ppi</a:t>
            </a:r>
            <a:r>
              <a:rPr lang="ru-RU" sz="2400" dirty="0"/>
              <a:t>). Требования </a:t>
            </a:r>
            <a:r>
              <a:rPr lang="ru-RU" sz="2400" dirty="0" err="1"/>
              <a:t>микростоков</a:t>
            </a:r>
            <a:r>
              <a:rPr lang="ru-RU" sz="2400" dirty="0"/>
              <a:t> к изображениям — 300dpi, так как многие работы покупаются именно для печати.</a:t>
            </a:r>
          </a:p>
          <a:p>
            <a:pPr>
              <a:lnSpc>
                <a:spcPct val="120000"/>
              </a:lnSpc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3221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 b="11127"/>
          <a:stretch>
            <a:fillRect/>
          </a:stretch>
        </p:blipFill>
        <p:spPr bwMode="auto">
          <a:xfrm>
            <a:off x="0" y="0"/>
            <a:ext cx="491093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BernaysHall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r="1070"/>
          <a:stretch>
            <a:fillRect/>
          </a:stretch>
        </p:blipFill>
        <p:spPr bwMode="auto">
          <a:xfrm>
            <a:off x="-12700" y="3429000"/>
            <a:ext cx="492363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BernaysHallx20.png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9" b="15389"/>
          <a:stretch>
            <a:fillRect/>
          </a:stretch>
        </p:blipFill>
        <p:spPr bwMode="auto">
          <a:xfrm>
            <a:off x="4910932" y="3429000"/>
            <a:ext cx="726836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BernaysHallx5.png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6" b="15256"/>
          <a:stretch>
            <a:fillRect/>
          </a:stretch>
        </p:blipFill>
        <p:spPr bwMode="auto">
          <a:xfrm>
            <a:off x="4906169" y="0"/>
            <a:ext cx="7285831" cy="345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5252852" y="111743"/>
            <a:ext cx="5261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ru-RU" sz="2000" dirty="0">
                <a:latin typeface="Arial" panose="020B0604020202020204" pitchFamily="34" charset="0"/>
              </a:rPr>
              <a:t>x 5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181519" y="3534194"/>
            <a:ext cx="668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ru-RU" sz="2000" dirty="0">
                <a:latin typeface="Arial" panose="020B0604020202020204" pitchFamily="34" charset="0"/>
              </a:rPr>
              <a:t>x </a:t>
            </a:r>
            <a:r>
              <a:rPr lang="ru-RU" altLang="ru-RU" sz="2000" dirty="0">
                <a:latin typeface="Arial" panose="020B0604020202020204" pitchFamily="34" charset="0"/>
              </a:rPr>
              <a:t>20</a:t>
            </a:r>
            <a:endParaRPr lang="en-GB" altLang="ru-RU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5540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BD296-52A3-4640-B2AE-74B2E2B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растровой графики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BD0962-6D51-4887-AA63-CBBB22F7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Размер</a:t>
            </a:r>
          </a:p>
          <a:p>
            <a:r>
              <a:rPr lang="ru-RU" sz="2000" dirty="0"/>
              <a:t>Общее количество пикселов в изображении, обычно измеряется в </a:t>
            </a:r>
            <a:r>
              <a:rPr lang="ru-RU" sz="2000" dirty="0" err="1">
                <a:solidFill>
                  <a:srgbClr val="FF0000"/>
                </a:solidFill>
              </a:rPr>
              <a:t>Мп</a:t>
            </a:r>
            <a:r>
              <a:rPr lang="ru-RU" sz="2000" dirty="0"/>
              <a:t> (</a:t>
            </a:r>
            <a:r>
              <a:rPr lang="ru-RU" sz="2000" dirty="0" err="1"/>
              <a:t>мегапикселах</a:t>
            </a:r>
            <a:r>
              <a:rPr lang="ru-RU" sz="2000" dirty="0"/>
              <a:t>), это всего лишь результат умножения количества пикселов по высоте на количество пикселов по ширине изображения.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Цветовая модель</a:t>
            </a:r>
          </a:p>
          <a:p>
            <a:r>
              <a:rPr lang="ru-RU" sz="2000" dirty="0"/>
              <a:t>Характеристика изображения, описывающая его представление на основе цветовых каналов. Мне известно 4 цветовые модели — </a:t>
            </a:r>
            <a:r>
              <a:rPr lang="ru-RU" sz="2000" dirty="0">
                <a:solidFill>
                  <a:srgbClr val="FF0000"/>
                </a:solidFill>
              </a:rPr>
              <a:t>RGB</a:t>
            </a:r>
            <a:r>
              <a:rPr lang="ru-RU" sz="2000" dirty="0"/>
              <a:t> (красный, зеленый и синий каналы), </a:t>
            </a:r>
            <a:r>
              <a:rPr lang="ru-RU" sz="2000" dirty="0">
                <a:solidFill>
                  <a:srgbClr val="FF0000"/>
                </a:solidFill>
              </a:rPr>
              <a:t>CMYK</a:t>
            </a:r>
            <a:r>
              <a:rPr lang="ru-RU" sz="2000" dirty="0"/>
              <a:t> (голубой, пурпурный, желтый и черный), </a:t>
            </a:r>
            <a:r>
              <a:rPr lang="ru-RU" sz="2000" dirty="0">
                <a:solidFill>
                  <a:srgbClr val="FF0000"/>
                </a:solidFill>
              </a:rPr>
              <a:t>LAB</a:t>
            </a:r>
            <a:r>
              <a:rPr lang="ru-RU" sz="2000" dirty="0"/>
              <a:t> («светлота», красно-зеленый и сине-желтый) и </a:t>
            </a:r>
            <a:r>
              <a:rPr lang="ru-RU" sz="2000" dirty="0" err="1">
                <a:solidFill>
                  <a:srgbClr val="FF0000"/>
                </a:solidFill>
              </a:rPr>
              <a:t>Grayscale</a:t>
            </a:r>
            <a:r>
              <a:rPr lang="ru-RU" sz="2000" dirty="0"/>
              <a:t> (оттенки серого). Все </a:t>
            </a:r>
            <a:r>
              <a:rPr lang="ru-RU" sz="2000" dirty="0" err="1"/>
              <a:t>микростоки</a:t>
            </a:r>
            <a:r>
              <a:rPr lang="ru-RU" sz="2000" dirty="0"/>
              <a:t> принимают растровую графику в цветовой модели RGB.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Глубина цвета (качество цветопередачи, </a:t>
            </a:r>
            <a:r>
              <a:rPr lang="ru-RU" dirty="0" err="1">
                <a:solidFill>
                  <a:schemeClr val="tx2">
                    <a:lumMod val="75000"/>
                  </a:schemeClr>
                </a:solidFill>
              </a:rPr>
              <a:t>битность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изображения)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2000" dirty="0"/>
              <a:t>Термин компьютерной графики, означающий количество бит (объём памяти), используемое для хранения и представления  цвета при кодировании одного пикселя растровой графики или видеоизображения.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618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D3DEFB-E769-471E-B1EC-3BA8E89C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файла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697D71-2B87-47CA-B9E4-3B9B7C4D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741486"/>
            <a:ext cx="6325732" cy="4603751"/>
          </a:xfrm>
        </p:spPr>
        <p:txBody>
          <a:bodyPr/>
          <a:lstStyle/>
          <a:p>
            <a:r>
              <a:rPr lang="ru-RU" dirty="0"/>
              <a:t>Способ кодирования графической информации при записи на компьютере.</a:t>
            </a:r>
          </a:p>
          <a:p>
            <a:endParaRPr lang="ru-RU" dirty="0"/>
          </a:p>
          <a:p>
            <a:r>
              <a:rPr lang="ru-RU" dirty="0"/>
              <a:t>Формат файла можно распознать по расширению файла: </a:t>
            </a:r>
          </a:p>
          <a:p>
            <a:pPr algn="ctr"/>
            <a:r>
              <a:rPr lang="ru-RU" dirty="0"/>
              <a:t>Имя файла.</a:t>
            </a:r>
            <a:r>
              <a:rPr lang="en-US" dirty="0"/>
              <a:t>gif</a:t>
            </a:r>
          </a:p>
          <a:p>
            <a:pPr algn="ctr"/>
            <a:r>
              <a:rPr lang="ru-RU" dirty="0"/>
              <a:t>Имя файла.</a:t>
            </a:r>
            <a:r>
              <a:rPr lang="en-US" dirty="0"/>
              <a:t>jpg</a:t>
            </a:r>
          </a:p>
        </p:txBody>
      </p:sp>
      <p:graphicFrame>
        <p:nvGraphicFramePr>
          <p:cNvPr id="4" name="Объект 10">
            <a:extLst>
              <a:ext uri="{FF2B5EF4-FFF2-40B4-BE49-F238E27FC236}">
                <a16:creationId xmlns:a16="http://schemas.microsoft.com/office/drawing/2014/main" id="{88C41D14-45DE-45A2-9799-C995B011CD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133675"/>
              </p:ext>
            </p:extLst>
          </p:nvPr>
        </p:nvGraphicFramePr>
        <p:xfrm>
          <a:off x="6841670" y="182879"/>
          <a:ext cx="5350330" cy="652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38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Для печати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/>
                        <a:t>Для экрана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4155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TIFF</a:t>
                      </a:r>
                      <a:r>
                        <a:rPr lang="ru-RU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dirty="0"/>
                        <a:t>(</a:t>
                      </a:r>
                      <a:r>
                        <a:rPr lang="ru-RU" sz="1400" i="1" dirty="0"/>
                        <a:t>читается</a:t>
                      </a:r>
                      <a:r>
                        <a:rPr lang="ru-RU" sz="1400" i="1" baseline="0" dirty="0"/>
                        <a:t> как «</a:t>
                      </a:r>
                      <a:r>
                        <a:rPr lang="ru-RU" sz="1400" i="1" baseline="0" dirty="0" err="1"/>
                        <a:t>тифф</a:t>
                      </a:r>
                      <a:r>
                        <a:rPr lang="ru-RU" sz="1400" i="1" baseline="0" dirty="0"/>
                        <a:t>»</a:t>
                      </a:r>
                      <a:r>
                        <a:rPr lang="en-US" sz="1400" i="1" dirty="0"/>
                        <a:t>)</a:t>
                      </a:r>
                      <a:r>
                        <a:rPr lang="ru-RU" sz="1400" i="1" dirty="0"/>
                        <a:t> </a:t>
                      </a:r>
                    </a:p>
                    <a:p>
                      <a:r>
                        <a:rPr lang="en-US" sz="1400" dirty="0"/>
                        <a:t>Tagged Image File Format</a:t>
                      </a:r>
                      <a:endParaRPr lang="ru-RU" sz="1400" dirty="0"/>
                    </a:p>
                    <a:p>
                      <a:r>
                        <a:rPr lang="ru-RU" sz="1400" dirty="0"/>
                        <a:t>Очень широко используется,</a:t>
                      </a:r>
                      <a:r>
                        <a:rPr lang="ru-RU" sz="1400" baseline="0" dirty="0"/>
                        <a:t> в </a:t>
                      </a:r>
                      <a:r>
                        <a:rPr lang="ru-RU" sz="1400" baseline="0" dirty="0" err="1"/>
                        <a:t>т.ч</a:t>
                      </a:r>
                      <a:r>
                        <a:rPr lang="ru-RU" sz="1400" baseline="0" dirty="0"/>
                        <a:t>. и в полиграфии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Поддерживает</a:t>
                      </a:r>
                      <a:r>
                        <a:rPr lang="ru-RU" sz="1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прозрачность, использует сжатие как без потерь, так и с потерями</a:t>
                      </a:r>
                      <a:endParaRPr lang="ru-RU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i="1" dirty="0"/>
                        <a:t>(</a:t>
                      </a:r>
                      <a:r>
                        <a:rPr lang="ru-RU" sz="1400" i="1" dirty="0"/>
                        <a:t>читается</a:t>
                      </a:r>
                      <a:r>
                        <a:rPr lang="ru-RU" sz="1400" i="1" baseline="0" dirty="0"/>
                        <a:t> как «пи-эн-джи» или «</a:t>
                      </a:r>
                      <a:r>
                        <a:rPr lang="ru-RU" sz="1400" i="1" baseline="0" dirty="0" err="1"/>
                        <a:t>пинг</a:t>
                      </a:r>
                      <a:r>
                        <a:rPr lang="ru-RU" sz="1400" i="1" baseline="0" dirty="0"/>
                        <a:t>»</a:t>
                      </a:r>
                      <a:r>
                        <a:rPr lang="en-US" sz="1400" i="1" dirty="0"/>
                        <a:t>)</a:t>
                      </a:r>
                      <a:r>
                        <a:rPr lang="ru-RU" sz="1400" i="1" dirty="0"/>
                        <a:t>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Portable Network Graphics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 PNG позиционируется прежде всего для использования в </a:t>
                      </a: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Интернете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Поддерживает</a:t>
                      </a:r>
                      <a:r>
                        <a:rPr lang="ru-RU" sz="1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прозрачность, использует сжатие без потерь</a:t>
                      </a:r>
                      <a:endParaRPr lang="ru-RU" sz="14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5741">
                <a:tc gridSpan="2"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JPEG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i="1" dirty="0"/>
                        <a:t>(</a:t>
                      </a:r>
                      <a:r>
                        <a:rPr lang="ru-RU" sz="1400" i="1" dirty="0"/>
                        <a:t>читается</a:t>
                      </a:r>
                      <a:r>
                        <a:rPr lang="ru-RU" sz="1400" i="1" baseline="0" dirty="0"/>
                        <a:t> как «</a:t>
                      </a:r>
                      <a:r>
                        <a:rPr lang="ru-RU" sz="14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джейпег</a:t>
                      </a:r>
                      <a:r>
                        <a:rPr lang="ru-RU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400" i="1" dirty="0"/>
                        <a:t>)</a:t>
                      </a:r>
                      <a:r>
                        <a:rPr lang="ru-RU" sz="1400" i="1" dirty="0"/>
                        <a:t> 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Joint Photographic Experts Group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400" b="0" dirty="0"/>
                        <a:t>Один из популярных графических форматов, применяемый для хранения фотоизображений и подобных им изображений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 поддерживает</a:t>
                      </a:r>
                      <a:r>
                        <a:rPr lang="ru-RU" sz="1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прозрачность, использует сжатие с потерями</a:t>
                      </a:r>
                      <a:endParaRPr lang="ru-RU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2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761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GIF</a:t>
                      </a:r>
                      <a:r>
                        <a:rPr lang="en-US" sz="1400" baseline="0" dirty="0"/>
                        <a:t> (</a:t>
                      </a:r>
                      <a:r>
                        <a:rPr lang="ru-RU" sz="1400" i="1" dirty="0"/>
                        <a:t>читается</a:t>
                      </a:r>
                      <a:r>
                        <a:rPr lang="ru-RU" sz="1400" i="1" baseline="0" dirty="0"/>
                        <a:t> как «</a:t>
                      </a:r>
                      <a:r>
                        <a:rPr lang="ru-RU" sz="14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джиф</a:t>
                      </a:r>
                      <a:r>
                        <a:rPr lang="ru-RU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» или «гиф»</a:t>
                      </a:r>
                      <a:r>
                        <a:rPr lang="en-US" sz="1400" baseline="0" dirty="0"/>
                        <a:t>)</a:t>
                      </a:r>
                      <a:endParaRPr lang="ru-RU" sz="1400" baseline="0" dirty="0"/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Graphics Interchange Format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Долгое время GIF был одним из наиболее распространённых форматов в </a:t>
                      </a: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интернете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Поддерживает</a:t>
                      </a:r>
                      <a:r>
                        <a:rPr lang="ru-RU" sz="1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прозрачность и анимацию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4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741">
                <a:tc gridSpan="2"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BMP</a:t>
                      </a:r>
                      <a:r>
                        <a:rPr lang="ru-RU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ru-RU" sz="1400" i="1" dirty="0"/>
                        <a:t>читается</a:t>
                      </a:r>
                      <a:r>
                        <a:rPr lang="ru-RU" sz="1400" i="1" baseline="0" dirty="0"/>
                        <a:t> как «би-эм-пи»</a:t>
                      </a:r>
                      <a:r>
                        <a:rPr lang="ru-RU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Bitmap Picture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формат хранения </a:t>
                      </a: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растровых изображений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разработанный компанией </a:t>
                      </a:r>
                      <a:r>
                        <a:rPr lang="ru-R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endParaRPr lang="ru-RU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8D8914D-4C89-4DAE-890E-A256C84E8236}"/>
              </a:ext>
            </a:extLst>
          </p:cNvPr>
          <p:cNvCxnSpPr>
            <a:cxnSpLocks/>
          </p:cNvCxnSpPr>
          <p:nvPr/>
        </p:nvCxnSpPr>
        <p:spPr>
          <a:xfrm>
            <a:off x="2808510" y="4882244"/>
            <a:ext cx="16328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ABF313D-1FC8-453E-8270-A7537E8EFFF0}"/>
              </a:ext>
            </a:extLst>
          </p:cNvPr>
          <p:cNvCxnSpPr>
            <a:cxnSpLocks/>
          </p:cNvCxnSpPr>
          <p:nvPr/>
        </p:nvCxnSpPr>
        <p:spPr>
          <a:xfrm>
            <a:off x="2759523" y="5426529"/>
            <a:ext cx="163285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6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0D150-F22F-464B-B61A-DF47C553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файла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6C4B0C-F501-4CCC-A39C-5EDC4E858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753" y="1477963"/>
            <a:ext cx="6714494" cy="4603750"/>
          </a:xfrm>
        </p:spPr>
      </p:pic>
    </p:spTree>
    <p:extLst>
      <p:ext uri="{BB962C8B-B14F-4D97-AF65-F5344CB8AC3E}">
        <p14:creationId xmlns:p14="http://schemas.microsoft.com/office/powerpoint/2010/main" val="2674045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Itstep_violet">
      <a:dk1>
        <a:sysClr val="windowText" lastClr="000000"/>
      </a:dk1>
      <a:lt1>
        <a:sysClr val="window" lastClr="FFFFFF"/>
      </a:lt1>
      <a:dk2>
        <a:srgbClr val="7318F8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3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tstep_KZ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A11C6A2F-2DFA-48F4-94B2-3055C132EF47}" vid="{22EB92A6-3EF6-40A7-A5DD-4F0AC900BFC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Itstep_KZ</Template>
  <TotalTime>68</TotalTime>
  <Words>924</Words>
  <Application>Microsoft Office PowerPoint</Application>
  <PresentationFormat>Широкоэкранный</PresentationFormat>
  <Paragraphs>102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 Light</vt:lpstr>
      <vt:lpstr>Lucida Console</vt:lpstr>
      <vt:lpstr>Wingdings</vt:lpstr>
      <vt:lpstr>Тема Office</vt:lpstr>
      <vt:lpstr>Введение в Adobe Photoshop</vt:lpstr>
      <vt:lpstr>Растровая графика  и форматы растровых файлов</vt:lpstr>
      <vt:lpstr>Типы компьютерной графики</vt:lpstr>
      <vt:lpstr>Растровые изображения</vt:lpstr>
      <vt:lpstr>Основы растровой графики </vt:lpstr>
      <vt:lpstr>Презентация PowerPoint</vt:lpstr>
      <vt:lpstr>Основы растровой графики </vt:lpstr>
      <vt:lpstr>Формат файла</vt:lpstr>
      <vt:lpstr>Формат файла</vt:lpstr>
      <vt:lpstr>Формат файла</vt:lpstr>
      <vt:lpstr>Сжатие JPEG</vt:lpstr>
      <vt:lpstr>Формат JPEG</vt:lpstr>
      <vt:lpstr>Формат JPEG</vt:lpstr>
      <vt:lpstr>Формат PNG</vt:lpstr>
      <vt:lpstr>Формат TIFF</vt:lpstr>
      <vt:lpstr>Формат RAW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5</cp:revision>
  <dcterms:created xsi:type="dcterms:W3CDTF">2022-01-29T17:19:53Z</dcterms:created>
  <dcterms:modified xsi:type="dcterms:W3CDTF">2022-02-01T11:45:47Z</dcterms:modified>
</cp:coreProperties>
</file>